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312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5" y="2238812"/>
            <a:ext cx="17487848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1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277" y="6228785"/>
            <a:ext cx="4173854" cy="17348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ar-EG" sz="5250" spc="120" dirty="0" smtClean="0"/>
              <a:t> </a:t>
            </a:r>
            <a:r>
              <a:rPr lang="en-US" sz="5250" spc="120" dirty="0" smtClean="0"/>
              <a:t>Islam Omar</a:t>
            </a:r>
            <a:r>
              <a:rPr lang="ar-EG" sz="5250" spc="120" dirty="0" smtClean="0"/>
              <a:t/>
            </a:r>
            <a:br>
              <a:rPr lang="ar-EG" sz="5250" spc="120" dirty="0" smtClean="0"/>
            </a:br>
            <a:r>
              <a:rPr lang="ar-EG" sz="5250" spc="120" dirty="0" smtClean="0"/>
              <a:t>30</a:t>
            </a:r>
            <a:r>
              <a:rPr sz="5250" spc="120" dirty="0" smtClean="0"/>
              <a:t>.08.202</a:t>
            </a:r>
            <a:r>
              <a:rPr lang="ar-EG" sz="5250" spc="120" dirty="0" smtClean="0"/>
              <a:t>2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set,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Arial"/>
                <a:cs typeface="Arial"/>
              </a:rPr>
              <a:t>successfully.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True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9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8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ocean.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pad.True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ASDS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successfully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ASDS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ship.</a:t>
            </a:r>
            <a:endParaRPr sz="2950">
              <a:latin typeface="Arial"/>
              <a:cs typeface="Arial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mainly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“1”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landed,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70" dirty="0">
                <a:solidFill>
                  <a:srgbClr val="FFFFFF"/>
                </a:solidFill>
                <a:latin typeface="Arial"/>
                <a:cs typeface="Arial"/>
              </a:rPr>
              <a:t>“0”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unsuccessful.</a:t>
            </a:r>
            <a:endParaRPr sz="2950">
              <a:latin typeface="Arial"/>
              <a:cs typeface="Arial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Wrangling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Perform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125" dirty="0">
                <a:latin typeface="Arial"/>
                <a:cs typeface="Arial"/>
              </a:rPr>
              <a:t>exploratory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Data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Analysis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determine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Training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Labels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launches </a:t>
            </a:r>
            <a:r>
              <a:rPr sz="2450" spc="135" dirty="0">
                <a:latin typeface="Arial"/>
                <a:cs typeface="Arial"/>
              </a:rPr>
              <a:t>on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site</a:t>
            </a:r>
            <a:endParaRPr sz="2450">
              <a:latin typeface="Arial"/>
              <a:cs typeface="Arial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orbit</a:t>
            </a:r>
            <a:endParaRPr sz="2450">
              <a:latin typeface="Arial"/>
              <a:cs typeface="Arial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mission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per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orbit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type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85" dirty="0">
                <a:latin typeface="Arial"/>
                <a:cs typeface="Arial"/>
              </a:rPr>
              <a:t>Create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5" dirty="0">
                <a:latin typeface="Arial"/>
                <a:cs typeface="Arial"/>
              </a:rPr>
              <a:t>landing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label </a:t>
            </a:r>
            <a:r>
              <a:rPr sz="2450" spc="175" dirty="0">
                <a:latin typeface="Arial"/>
                <a:cs typeface="Arial"/>
              </a:rPr>
              <a:t>from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5" dirty="0">
                <a:latin typeface="Arial"/>
                <a:cs typeface="Arial"/>
              </a:rPr>
              <a:t>Outcome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column</a:t>
            </a:r>
            <a:endParaRPr sz="2450">
              <a:latin typeface="Arial"/>
              <a:cs typeface="Arial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"/>
                <a:cs typeface="Arial"/>
              </a:rPr>
              <a:t>Exporting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data </a:t>
            </a:r>
            <a:r>
              <a:rPr sz="2450" spc="180" dirty="0">
                <a:latin typeface="Arial"/>
                <a:cs typeface="Arial"/>
              </a:rPr>
              <a:t>to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CSV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Yearly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50">
              <a:latin typeface="Arial"/>
              <a:cs typeface="Arial"/>
            </a:endParaRPr>
          </a:p>
          <a:p>
            <a:pPr marL="12700" marR="880110">
              <a:lnSpc>
                <a:spcPct val="110700"/>
              </a:lnSpc>
            </a:pP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variables.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series).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Arial"/>
              <a:cs typeface="Arial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EDA</a:t>
            </a:r>
            <a:r>
              <a:rPr sz="2950" u="sng" spc="-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Visualization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SQL</a:t>
            </a:r>
            <a:r>
              <a:rPr sz="28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queries:</a:t>
            </a:r>
            <a:endParaRPr sz="28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‘CCA'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(CRS)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v1.1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achieved</a:t>
            </a:r>
            <a:endParaRPr sz="2500">
              <a:latin typeface="Arial"/>
              <a:cs typeface="Arial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"/>
                <a:cs typeface="Arial"/>
              </a:rPr>
              <a:t>6000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endParaRPr sz="250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endParaRPr sz="2500">
              <a:latin typeface="Arial"/>
              <a:cs typeface="Arial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2500">
              <a:latin typeface="Arial"/>
              <a:cs typeface="Arial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Arial"/>
              <a:cs typeface="Arial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EDA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SQL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5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location.</a:t>
            </a:r>
            <a:endParaRPr sz="2900">
              <a:latin typeface="Arial"/>
              <a:cs typeface="Arial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Markers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"/>
                <a:cs typeface="Arial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geographical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coasts.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45" dirty="0">
                <a:solidFill>
                  <a:srgbClr val="D5D5D5"/>
                </a:solidFill>
                <a:latin typeface="Arial"/>
                <a:cs typeface="Arial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"/>
                <a:cs typeface="Arial"/>
              </a:rPr>
              <a:t>Markers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"/>
                <a:cs typeface="Arial"/>
              </a:rPr>
              <a:t>outcomes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Arial"/>
                <a:cs typeface="Arial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"/>
                <a:cs typeface="Arial"/>
              </a:rPr>
              <a:t>Site:</a:t>
            </a:r>
            <a:endParaRPr sz="3300">
              <a:latin typeface="Arial"/>
              <a:cs typeface="Arial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Markers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(Green)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(Red)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0" dirty="0">
                <a:solidFill>
                  <a:srgbClr val="D5D5D5"/>
                </a:solidFill>
                <a:latin typeface="Arial"/>
                <a:cs typeface="Arial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"/>
                <a:cs typeface="Arial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"/>
                <a:cs typeface="Arial"/>
              </a:rPr>
              <a:t>Site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Arial"/>
                <a:cs typeface="Arial"/>
              </a:rPr>
              <a:t>proximities:</a:t>
            </a:r>
            <a:endParaRPr sz="3300">
              <a:latin typeface="Arial"/>
              <a:cs typeface="Arial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example)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Highway,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"/>
                <a:cs typeface="Arial"/>
              </a:rPr>
              <a:t>City.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Arial"/>
              <a:cs typeface="Arial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Interactive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Visual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Folium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5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"/>
                <a:cs typeface="Arial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selection.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Pie</a:t>
            </a:r>
            <a:r>
              <a:rPr sz="35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Arial"/>
                <a:cs typeface="Arial"/>
              </a:rPr>
              <a:t>showing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5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10" dirty="0">
                <a:solidFill>
                  <a:srgbClr val="D5D5D5"/>
                </a:solidFill>
                <a:latin typeface="Arial"/>
                <a:cs typeface="Arial"/>
              </a:rPr>
              <a:t>(All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"/>
                <a:cs typeface="Arial"/>
              </a:rPr>
              <a:t>Sites/Certain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Site):</a:t>
            </a:r>
            <a:endParaRPr sz="3500">
              <a:latin typeface="Arial"/>
              <a:cs typeface="Arial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counts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selected.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0" dirty="0">
                <a:solidFill>
                  <a:srgbClr val="D5D5D5"/>
                </a:solidFill>
                <a:latin typeface="Arial"/>
                <a:cs typeface="Arial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"/>
                <a:cs typeface="Arial"/>
              </a:rPr>
              <a:t>Range:</a:t>
            </a:r>
            <a:endParaRPr sz="3500">
              <a:latin typeface="Arial"/>
              <a:cs typeface="Arial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"/>
                <a:cs typeface="Arial"/>
              </a:rPr>
              <a:t>slider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range.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Scatter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9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Arial"/>
                <a:cs typeface="Arial"/>
              </a:rPr>
              <a:t>di</a:t>
            </a:r>
            <a:r>
              <a:rPr sz="3500" spc="135" dirty="0">
                <a:solidFill>
                  <a:srgbClr val="D5D5D5"/>
                </a:solidFill>
                <a:latin typeface="Verdana"/>
                <a:cs typeface="Verdana"/>
              </a:rPr>
              <a:t>ﬀ</a:t>
            </a:r>
            <a:r>
              <a:rPr sz="3500" spc="135" dirty="0">
                <a:solidFill>
                  <a:srgbClr val="D5D5D5"/>
                </a:solidFill>
                <a:latin typeface="Arial"/>
                <a:cs typeface="Arial"/>
              </a:rPr>
              <a:t>erent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"/>
                <a:cs typeface="Arial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"/>
                <a:cs typeface="Arial"/>
              </a:rPr>
              <a:t>Versions:</a:t>
            </a:r>
            <a:endParaRPr sz="3500">
              <a:latin typeface="Arial"/>
              <a:cs typeface="Arial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r>
              <a:rPr sz="3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Success.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Arial"/>
              <a:cs typeface="Arial"/>
            </a:endParaRPr>
          </a:p>
          <a:p>
            <a:pPr marL="180975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App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NumPy </a:t>
            </a:r>
            <a:r>
              <a:rPr sz="2600" spc="95" dirty="0">
                <a:latin typeface="Arial"/>
                <a:cs typeface="Arial"/>
              </a:rPr>
              <a:t>array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 </a:t>
            </a:r>
            <a:r>
              <a:rPr sz="2600" spc="110" dirty="0">
                <a:latin typeface="Arial"/>
                <a:cs typeface="Arial"/>
              </a:rPr>
              <a:t>“Class”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in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Arial"/>
                <a:cs typeface="Arial"/>
              </a:rPr>
              <a:t>Standardizing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90" dirty="0">
                <a:latin typeface="Arial"/>
                <a:cs typeface="Arial"/>
              </a:rPr>
              <a:t>StandardScaler,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then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Arial"/>
                <a:cs typeface="Arial"/>
              </a:rPr>
              <a:t>itting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50" dirty="0">
                <a:latin typeface="Arial"/>
                <a:cs typeface="Arial"/>
              </a:rPr>
              <a:t>transforming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Splitting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into </a:t>
            </a:r>
            <a:r>
              <a:rPr sz="2600" spc="150" dirty="0">
                <a:latin typeface="Arial"/>
                <a:cs typeface="Arial"/>
              </a:rPr>
              <a:t>training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and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testing </a:t>
            </a:r>
            <a:r>
              <a:rPr sz="2600" spc="80" dirty="0">
                <a:latin typeface="Arial"/>
                <a:cs typeface="Arial"/>
              </a:rPr>
              <a:t>sets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65" dirty="0">
                <a:latin typeface="Arial"/>
                <a:cs typeface="Arial"/>
              </a:rPr>
              <a:t>train_test_split </a:t>
            </a:r>
            <a:r>
              <a:rPr sz="2600" spc="17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90" dirty="0">
                <a:latin typeface="Arial"/>
                <a:cs typeface="Arial"/>
              </a:rPr>
              <a:t>GridSearchCV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with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cv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170" dirty="0">
                <a:latin typeface="Arial"/>
                <a:cs typeface="Arial"/>
              </a:rPr>
              <a:t>=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10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Verdana"/>
                <a:cs typeface="Verdana"/>
              </a:rPr>
              <a:t>f</a:t>
            </a:r>
            <a:r>
              <a:rPr sz="2600" spc="100" dirty="0">
                <a:latin typeface="Arial"/>
                <a:cs typeface="Arial"/>
              </a:rPr>
              <a:t>ind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parameters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Applying </a:t>
            </a:r>
            <a:r>
              <a:rPr sz="2600" spc="80" dirty="0">
                <a:latin typeface="Arial"/>
                <a:cs typeface="Arial"/>
              </a:rPr>
              <a:t>GridSearchCV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LogReg,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SVM,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"/>
                <a:cs typeface="Arial"/>
              </a:rPr>
              <a:t>Decision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Tree,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50" dirty="0">
                <a:latin typeface="Arial"/>
                <a:cs typeface="Arial"/>
              </a:rPr>
              <a:t>KNN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Calculating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accuracy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test 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85" dirty="0">
                <a:latin typeface="Arial"/>
                <a:cs typeface="Arial"/>
              </a:rPr>
              <a:t>method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.score()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Examining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45" dirty="0">
                <a:latin typeface="Arial"/>
                <a:cs typeface="Arial"/>
              </a:rPr>
              <a:t>confusion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matrix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Finding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method </a:t>
            </a:r>
            <a:r>
              <a:rPr sz="2600" spc="155" dirty="0">
                <a:latin typeface="Arial"/>
                <a:cs typeface="Arial"/>
              </a:rPr>
              <a:t>performs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by </a:t>
            </a:r>
            <a:r>
              <a:rPr sz="2600" spc="125" dirty="0">
                <a:latin typeface="Arial"/>
                <a:cs typeface="Arial"/>
              </a:rPr>
              <a:t>examining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65" dirty="0">
                <a:latin typeface="Arial"/>
                <a:cs typeface="Arial"/>
              </a:rPr>
              <a:t>Jaccard_score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-30" dirty="0">
                <a:latin typeface="Arial"/>
                <a:cs typeface="Arial"/>
              </a:rPr>
              <a:t>F1_score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metrics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Prediction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90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"/>
                <a:cs typeface="Arial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succeeded.</a:t>
            </a:r>
            <a:endParaRPr sz="345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31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half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5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5" dirty="0">
                <a:solidFill>
                  <a:srgbClr val="FFFFFF"/>
                </a:solidFill>
                <a:latin typeface="Arial"/>
                <a:cs typeface="Arial"/>
              </a:rPr>
              <a:t>VAFB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4E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KSC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45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150">
              <a:latin typeface="Arial"/>
              <a:cs typeface="Arial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650" spc="75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65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14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"/>
                <a:cs typeface="Arial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"/>
                <a:cs typeface="Arial"/>
              </a:rPr>
              <a:t>successful.</a:t>
            </a:r>
            <a:endParaRPr sz="365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6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6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too.</a:t>
            </a:r>
            <a:endParaRPr sz="36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65" dirty="0">
                <a:solidFill>
                  <a:srgbClr val="FFFFFF"/>
                </a:solidFill>
                <a:latin typeface="Arial"/>
                <a:cs typeface="Arial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"/>
                <a:cs typeface="Arial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HEO,</a:t>
            </a:r>
            <a:r>
              <a:rPr sz="395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SSO</a:t>
            </a:r>
            <a:endParaRPr sz="3950">
              <a:latin typeface="Arial"/>
              <a:cs typeface="Arial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endParaRPr sz="3950">
              <a:latin typeface="Arial"/>
              <a:cs typeface="Arial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85%:</a:t>
            </a:r>
            <a:endParaRPr sz="3950">
              <a:latin typeface="Arial"/>
              <a:cs typeface="Arial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appears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lights;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light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payloads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luence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(ISS)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orbits.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kept</a:t>
            </a:r>
            <a:endParaRPr sz="3950">
              <a:latin typeface="Arial"/>
              <a:cs typeface="Arial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2020.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mission.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'CCA'.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(CRS).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"/>
                <a:cs typeface="Arial"/>
              </a:rPr>
              <a:t>v1.1.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achieved.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50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Visualization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Folium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Plotly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Dash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(Classi</a:t>
            </a:r>
            <a:r>
              <a:rPr sz="28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ication)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-"/>
            </a:pPr>
            <a:endParaRPr sz="3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</a:t>
            </a:r>
            <a:endParaRPr sz="315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screenshots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ship and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415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"/>
                <a:cs typeface="Arial"/>
              </a:rPr>
              <a:t>6000.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outcomes.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Arial"/>
                <a:cs typeface="Arial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mass.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2015.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750">
              <a:latin typeface="Arial"/>
              <a:cs typeface="Arial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00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"/>
                <a:cs typeface="Arial"/>
              </a:rPr>
              <a:t>order.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700">
              <a:latin typeface="Arial"/>
              <a:cs typeface="Arial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line.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Earth.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Anything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1670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goes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space,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launching.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enough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stay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2400">
              <a:latin typeface="Arial"/>
              <a:cs typeface="Arial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launching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debris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dropping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people.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"/>
                <a:cs typeface="Arial"/>
              </a:rPr>
              <a:t>colour-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labeled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markers </a:t>
            </a:r>
            <a:r>
              <a:rPr sz="3850" spc="14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9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850">
              <a:latin typeface="Arial"/>
              <a:cs typeface="Arial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65" dirty="0">
                <a:solidFill>
                  <a:srgbClr val="1DB100"/>
                </a:solidFill>
                <a:latin typeface="Arial"/>
                <a:cs typeface="Arial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"/>
                <a:cs typeface="Arial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"/>
                <a:cs typeface="Arial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dirty="0">
                <a:solidFill>
                  <a:srgbClr val="EE220D"/>
                </a:solidFill>
                <a:latin typeface="Arial"/>
                <a:cs typeface="Arial"/>
              </a:rPr>
              <a:t>Red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EE220D"/>
                </a:solidFill>
                <a:latin typeface="Arial"/>
                <a:cs typeface="Arial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850" spc="10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9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550">
              <a:latin typeface="Arial"/>
              <a:cs typeface="Arial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is:</a:t>
            </a:r>
            <a:endParaRPr sz="230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railway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(15.23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highway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(20.28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(14.99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Titusville</a:t>
            </a:r>
            <a:r>
              <a:rPr sz="23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km).</a:t>
            </a:r>
            <a:endParaRPr sz="2300">
              <a:latin typeface="Arial"/>
              <a:cs typeface="Arial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rocket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like 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km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few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seconds.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potentially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dangerous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populated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areas.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14" dirty="0"/>
              <a:t> </a:t>
            </a:r>
            <a:r>
              <a:rPr sz="3050" spc="170" dirty="0"/>
              <a:t>background</a:t>
            </a:r>
            <a:r>
              <a:rPr sz="3050" spc="-110" dirty="0"/>
              <a:t> </a:t>
            </a:r>
            <a:r>
              <a:rPr sz="3050" spc="135" dirty="0"/>
              <a:t>and</a:t>
            </a:r>
            <a:r>
              <a:rPr sz="3050" spc="-114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20" dirty="0"/>
              <a:t> </a:t>
            </a:r>
            <a:r>
              <a:rPr spc="130" dirty="0"/>
              <a:t>company</a:t>
            </a:r>
            <a:r>
              <a:rPr spc="15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25" dirty="0"/>
              <a:t>commercial</a:t>
            </a:r>
            <a:r>
              <a:rPr spc="15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0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0" dirty="0"/>
              <a:t> </a:t>
            </a:r>
            <a:r>
              <a:rPr spc="90" dirty="0"/>
              <a:t>affordable.</a:t>
            </a:r>
            <a:r>
              <a:rPr spc="-1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0" dirty="0"/>
              <a:t> </a:t>
            </a:r>
            <a:r>
              <a:rPr spc="65" dirty="0"/>
              <a:t>advertises</a:t>
            </a:r>
            <a:r>
              <a:rPr spc="-15" dirty="0"/>
              <a:t> </a:t>
            </a:r>
            <a:r>
              <a:rPr spc="-10" dirty="0"/>
              <a:t>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05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25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30" dirty="0"/>
              <a:t> </a:t>
            </a:r>
            <a:r>
              <a:rPr spc="90" dirty="0"/>
              <a:t>62</a:t>
            </a:r>
            <a:r>
              <a:rPr spc="-25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60" dirty="0"/>
              <a:t>dollars; </a:t>
            </a:r>
            <a:r>
              <a:rPr spc="120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0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75" dirty="0"/>
              <a:t>dollars</a:t>
            </a:r>
            <a:r>
              <a:rPr spc="-30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0" dirty="0"/>
              <a:t> </a:t>
            </a:r>
            <a:r>
              <a:rPr spc="165" dirty="0"/>
              <a:t>of</a:t>
            </a:r>
            <a:r>
              <a:rPr spc="-30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irst</a:t>
            </a:r>
            <a:r>
              <a:rPr spc="10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15" dirty="0"/>
              <a:t> </a:t>
            </a:r>
            <a:r>
              <a:rPr spc="135" dirty="0"/>
              <a:t>on</a:t>
            </a:r>
            <a:r>
              <a:rPr spc="-20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90" dirty="0"/>
              <a:t>and</a:t>
            </a:r>
            <a:r>
              <a:rPr spc="-15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80" dirty="0"/>
              <a:t>learning </a:t>
            </a:r>
            <a:r>
              <a:rPr spc="90" dirty="0"/>
              <a:t>models,</a:t>
            </a:r>
            <a:r>
              <a:rPr spc="10"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5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irst</a:t>
            </a:r>
            <a:r>
              <a:rPr spc="10" dirty="0"/>
              <a:t> </a:t>
            </a:r>
            <a:r>
              <a:rPr spc="55" dirty="0"/>
              <a:t>stage.</a:t>
            </a: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65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0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5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0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85" dirty="0">
                <a:latin typeface="Palatino Linotype"/>
                <a:cs typeface="Palatino Linotype"/>
              </a:rPr>
              <a:t>f</a:t>
            </a:r>
            <a:r>
              <a:rPr spc="85" dirty="0"/>
              <a:t>lights,</a:t>
            </a:r>
            <a:r>
              <a:rPr spc="-25" dirty="0"/>
              <a:t> </a:t>
            </a:r>
            <a:r>
              <a:rPr spc="90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0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0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irst</a:t>
            </a:r>
            <a:r>
              <a:rPr spc="-20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65" dirty="0"/>
              <a:t>landing?</a:t>
            </a: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dirty="0"/>
              <a:t>Does</a:t>
            </a:r>
            <a:r>
              <a:rPr spc="-15" dirty="0"/>
              <a:t> </a:t>
            </a:r>
            <a:r>
              <a:rPr spc="125" dirty="0"/>
              <a:t>the</a:t>
            </a:r>
            <a:r>
              <a:rPr spc="-15" dirty="0"/>
              <a:t> </a:t>
            </a:r>
            <a:r>
              <a:rPr spc="80" dirty="0"/>
              <a:t>rate</a:t>
            </a:r>
            <a:r>
              <a:rPr spc="-15" dirty="0"/>
              <a:t> </a:t>
            </a:r>
            <a:r>
              <a:rPr spc="165" dirty="0"/>
              <a:t>of</a:t>
            </a:r>
            <a:r>
              <a:rPr spc="-1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5" dirty="0"/>
              <a:t> </a:t>
            </a:r>
            <a:r>
              <a:rPr spc="60" dirty="0"/>
              <a:t>increase</a:t>
            </a:r>
            <a:r>
              <a:rPr spc="-15" dirty="0"/>
              <a:t> </a:t>
            </a:r>
            <a:r>
              <a:rPr spc="80" dirty="0"/>
              <a:t>over</a:t>
            </a:r>
            <a:r>
              <a:rPr spc="-15" dirty="0"/>
              <a:t> </a:t>
            </a:r>
            <a:r>
              <a:rPr spc="125" dirty="0"/>
              <a:t>the</a:t>
            </a:r>
            <a:r>
              <a:rPr spc="-15" dirty="0"/>
              <a:t> </a:t>
            </a:r>
            <a:r>
              <a:rPr spc="-10" dirty="0"/>
              <a:t>years?</a:t>
            </a: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15" dirty="0"/>
              <a:t> </a:t>
            </a:r>
            <a:r>
              <a:rPr spc="95" dirty="0"/>
              <a:t>binary</a:t>
            </a:r>
            <a:r>
              <a:rPr spc="-20" dirty="0"/>
              <a:t> </a:t>
            </a:r>
            <a:r>
              <a:rPr spc="70" dirty="0"/>
              <a:t>classi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"/>
                <a:cs typeface="Arial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landings.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950" spc="18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payloads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"/>
                <a:cs typeface="Arial"/>
              </a:rPr>
              <a:t>2000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350">
              <a:latin typeface="Arial"/>
              <a:cs typeface="Arial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"/>
                <a:cs typeface="Arial"/>
              </a:rPr>
              <a:t>method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performs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"/>
                <a:cs typeface="Arial"/>
              </a:rPr>
              <a:t>best.</a:t>
            </a:r>
            <a:endParaRPr sz="3000">
              <a:latin typeface="Arial"/>
              <a:cs typeface="Arial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samples).</a:t>
            </a:r>
            <a:r>
              <a:rPr sz="3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"/>
                <a:cs typeface="Arial"/>
              </a:rPr>
              <a:t>Therefore,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tested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endParaRPr sz="3000">
              <a:latin typeface="Arial"/>
              <a:cs typeface="Arial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scores,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0" dirty="0"/>
              <a:t> </a:t>
            </a:r>
            <a:r>
              <a:rPr sz="3600" spc="200" dirty="0"/>
              <a:t>the</a:t>
            </a:r>
            <a:r>
              <a:rPr sz="3600" spc="-125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"/>
                <a:cs typeface="Arial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"/>
                <a:cs typeface="Arial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"/>
                <a:cs typeface="Arial"/>
              </a:rPr>
              <a:t>Entire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Set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Examining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matrix,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"/>
                <a:cs typeface="Arial"/>
              </a:rPr>
              <a:t>distinguish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classes.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is false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positives.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Model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"/>
                <a:cs typeface="Arial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algorithm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"/>
                <a:cs typeface="Arial"/>
              </a:rPr>
              <a:t>this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dataset.</a:t>
            </a:r>
            <a:endParaRPr sz="3150">
              <a:latin typeface="Arial"/>
              <a:cs typeface="Arial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show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better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than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larger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"/>
                <a:cs typeface="Arial"/>
              </a:rPr>
              <a:t>mass.</a:t>
            </a:r>
            <a:endParaRPr sz="3150">
              <a:latin typeface="Arial"/>
              <a:cs typeface="Arial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very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close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coast.</a:t>
            </a:r>
            <a:endParaRPr sz="3150">
              <a:latin typeface="Arial"/>
              <a:cs typeface="Arial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over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years.</a:t>
            </a:r>
            <a:endParaRPr sz="3150">
              <a:latin typeface="Arial"/>
              <a:cs typeface="Arial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45" dirty="0">
                <a:solidFill>
                  <a:srgbClr val="D5D5D5"/>
                </a:solidFill>
                <a:latin typeface="Arial"/>
                <a:cs typeface="Arial"/>
              </a:rPr>
              <a:t>KSC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"/>
                <a:cs typeface="Arial"/>
              </a:rPr>
              <a:t>LC-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"/>
                <a:cs typeface="Arial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sites.</a:t>
            </a:r>
            <a:endParaRPr sz="3150">
              <a:latin typeface="Arial"/>
              <a:cs typeface="Arial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"/>
                <a:cs typeface="Arial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"/>
                <a:cs typeface="Arial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"/>
                <a:cs typeface="Arial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HEO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"/>
                <a:cs typeface="Arial"/>
              </a:rPr>
              <a:t>SSO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"/>
                <a:cs typeface="Arial"/>
              </a:rPr>
              <a:t>have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"/>
                <a:cs typeface="Arial"/>
              </a:rPr>
              <a:t>rate.</a:t>
            </a:r>
            <a:endParaRPr sz="31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"/>
                <a:cs typeface="Arial"/>
              </a:rPr>
              <a:t>collection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methodology:</a:t>
            </a:r>
            <a:endParaRPr sz="28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25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Wikipedia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5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Hot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endParaRPr sz="2500">
              <a:latin typeface="Arial"/>
              <a:cs typeface="Arial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Arial"/>
                <a:cs typeface="Arial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D5D5D5"/>
                </a:solidFill>
                <a:latin typeface="Arial"/>
                <a:cs typeface="Arial"/>
              </a:rPr>
              <a:t>(EDA)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"/>
                <a:cs typeface="Arial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"/>
                <a:cs typeface="Arial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analytics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"/>
                <a:cs typeface="Arial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Arial"/>
                <a:cs typeface="Arial"/>
              </a:rPr>
              <a:t>predictive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ication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40" dirty="0">
                <a:solidFill>
                  <a:srgbClr val="FFFFFF"/>
                </a:solidFill>
              </a:rPr>
              <a:t>collection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process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00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70" dirty="0">
                <a:solidFill>
                  <a:srgbClr val="FFFFFF"/>
                </a:solidFill>
              </a:rPr>
              <a:t>requests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Scraping</a:t>
            </a:r>
            <a:r>
              <a:rPr sz="3450" spc="-6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table</a:t>
            </a:r>
            <a:r>
              <a:rPr sz="3450" spc="-6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5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analysis.</a:t>
            </a: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0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"/>
                <a:cs typeface="Arial"/>
              </a:rPr>
              <a:t>SpaceX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35" dirty="0">
                <a:solidFill>
                  <a:srgbClr val="D5D5D5"/>
                </a:solidFill>
                <a:latin typeface="Arial"/>
                <a:cs typeface="Arial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"/>
                <a:cs typeface="Arial"/>
              </a:rPr>
              <a:t>API:</a:t>
            </a:r>
            <a:endParaRPr sz="3850">
              <a:latin typeface="Arial"/>
              <a:cs typeface="Arial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85" dirty="0">
                <a:solidFill>
                  <a:srgbClr val="FFFFFF"/>
                </a:solidFill>
                <a:latin typeface="Arial"/>
                <a:cs typeface="Arial"/>
              </a:rPr>
              <a:t>FlightNumber,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BoosterVersion,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Flights,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GridFins,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Reused,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Legs,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LandingPad,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Block,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Serial,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Arial"/>
                <a:cs typeface="Arial"/>
              </a:rPr>
              <a:t>Longitude,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0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"/>
                <a:cs typeface="Arial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Web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"/>
                <a:cs typeface="Arial"/>
              </a:rPr>
              <a:t>Scraping:</a:t>
            </a:r>
            <a:endParaRPr sz="3850">
              <a:latin typeface="Arial"/>
              <a:cs typeface="Arial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Customer,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Arial"/>
                <a:cs typeface="Arial"/>
              </a:rPr>
              <a:t>landing,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145" dirty="0">
                <a:latin typeface="Arial"/>
                <a:cs typeface="Arial"/>
              </a:rPr>
              <a:t>rocket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Arial"/>
                <a:cs typeface="Arial"/>
              </a:rPr>
              <a:t>Decoding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95" dirty="0">
                <a:latin typeface="Arial"/>
                <a:cs typeface="Arial"/>
              </a:rPr>
              <a:t>response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70" dirty="0">
                <a:latin typeface="Arial"/>
                <a:cs typeface="Arial"/>
              </a:rPr>
              <a:t>content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70" dirty="0">
                <a:latin typeface="Arial"/>
                <a:cs typeface="Arial"/>
              </a:rPr>
              <a:t>turning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85" dirty="0">
                <a:latin typeface="Arial"/>
                <a:cs typeface="Arial"/>
              </a:rPr>
              <a:t>it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using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Requesting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needed </a:t>
            </a:r>
            <a:r>
              <a:rPr sz="2600" spc="160" dirty="0">
                <a:latin typeface="Arial"/>
                <a:cs typeface="Arial"/>
              </a:rPr>
              <a:t>information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about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launches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applying </a:t>
            </a:r>
            <a:r>
              <a:rPr sz="2600" spc="165" dirty="0">
                <a:latin typeface="Arial"/>
                <a:cs typeface="Arial"/>
              </a:rPr>
              <a:t>custom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functions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"/>
                <a:cs typeface="Arial"/>
              </a:rPr>
              <a:t>Filtering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only </a:t>
            </a:r>
            <a:r>
              <a:rPr sz="2600" spc="150" dirty="0">
                <a:latin typeface="Arial"/>
                <a:cs typeface="Arial"/>
              </a:rPr>
              <a:t>include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9 </a:t>
            </a:r>
            <a:r>
              <a:rPr sz="2600" spc="105" dirty="0">
                <a:latin typeface="Arial"/>
                <a:cs typeface="Arial"/>
              </a:rPr>
              <a:t>launches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Replacing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missing </a:t>
            </a:r>
            <a:r>
              <a:rPr sz="2600" spc="80" dirty="0">
                <a:latin typeface="Arial"/>
                <a:cs typeface="Arial"/>
              </a:rPr>
              <a:t>values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of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5" dirty="0">
                <a:latin typeface="Arial"/>
                <a:cs typeface="Arial"/>
              </a:rPr>
              <a:t>Payload </a:t>
            </a:r>
            <a:r>
              <a:rPr sz="2600" dirty="0">
                <a:latin typeface="Arial"/>
                <a:cs typeface="Arial"/>
              </a:rPr>
              <a:t>Mass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135" dirty="0">
                <a:latin typeface="Arial"/>
                <a:cs typeface="Arial"/>
              </a:rPr>
              <a:t>calculated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.mean()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this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API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245" dirty="0">
                <a:latin typeface="Arial"/>
                <a:cs typeface="Arial"/>
              </a:rPr>
              <a:t>9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105" dirty="0">
                <a:latin typeface="Arial"/>
                <a:cs typeface="Arial"/>
              </a:rPr>
              <a:t>Wikipedia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14" dirty="0">
                <a:latin typeface="Arial"/>
                <a:cs typeface="Arial"/>
              </a:rPr>
              <a:t>BeautifulSoup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30" dirty="0">
                <a:latin typeface="Arial"/>
                <a:cs typeface="Arial"/>
              </a:rPr>
              <a:t>HTML </a:t>
            </a:r>
            <a:r>
              <a:rPr sz="2600" spc="85" dirty="0">
                <a:latin typeface="Arial"/>
                <a:cs typeface="Arial"/>
              </a:rPr>
              <a:t>response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"/>
                <a:cs typeface="Arial"/>
              </a:rPr>
              <a:t>Extracting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names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table </a:t>
            </a:r>
            <a:r>
              <a:rPr sz="2600" spc="105" dirty="0">
                <a:latin typeface="Arial"/>
                <a:cs typeface="Arial"/>
              </a:rPr>
              <a:t>header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Collecting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parsing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tables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Scraping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2371</Words>
  <Application>Microsoft Office PowerPoint</Application>
  <PresentationFormat>Custom</PresentationFormat>
  <Paragraphs>208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 Islam Omar 30.08.2022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Win7</cp:lastModifiedBy>
  <cp:revision>2</cp:revision>
  <dcterms:created xsi:type="dcterms:W3CDTF">2022-08-30T15:38:26Z</dcterms:created>
  <dcterms:modified xsi:type="dcterms:W3CDTF">2022-08-30T15:41:45Z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2022-08-30T00:00:00Z</vt:filetime>
  </property>
  <property fmtid="{D5CDD505-2E9C-101B-9397-08002B2CF9AE}" pid="5" name="Producer">
    <vt:lpwstr>macOS Version 11.5.2 (Build 20G95) Quartz PDFContext</vt:lpwstr>
  </property>
</Properties>
</file>